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58" r:id="rId5"/>
    <p:sldId id="260" r:id="rId6"/>
    <p:sldId id="261" r:id="rId7"/>
    <p:sldId id="262" r:id="rId8"/>
    <p:sldId id="263" r:id="rId9"/>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3" autoAdjust="0"/>
    <p:restoredTop sz="94660"/>
  </p:normalViewPr>
  <p:slideViewPr>
    <p:cSldViewPr snapToGrid="0">
      <p:cViewPr varScale="1">
        <p:scale>
          <a:sx n="43" d="100"/>
          <a:sy n="43" d="100"/>
        </p:scale>
        <p:origin x="108" y="6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jp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9A142-CAF2-4EC8-8D5F-5231D0F606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o-RO"/>
          </a:p>
        </p:txBody>
      </p:sp>
      <p:sp>
        <p:nvSpPr>
          <p:cNvPr id="3" name="Subtitle 2">
            <a:extLst>
              <a:ext uri="{FF2B5EF4-FFF2-40B4-BE49-F238E27FC236}">
                <a16:creationId xmlns:a16="http://schemas.microsoft.com/office/drawing/2014/main" id="{B2BBE8A0-5610-4218-8518-FBF1B893B2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o-RO"/>
          </a:p>
        </p:txBody>
      </p:sp>
      <p:sp>
        <p:nvSpPr>
          <p:cNvPr id="4" name="Date Placeholder 3">
            <a:extLst>
              <a:ext uri="{FF2B5EF4-FFF2-40B4-BE49-F238E27FC236}">
                <a16:creationId xmlns:a16="http://schemas.microsoft.com/office/drawing/2014/main" id="{870EBAF0-38AB-41D7-946B-6CE0E3B4125D}"/>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A158E0CC-AADD-408F-ABE2-084F5A37C487}"/>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EAC465C0-D7C2-4264-8286-7E6025A5A726}"/>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518496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D8815-6FA8-4D54-A631-FD12DA2DFDAC}"/>
              </a:ext>
            </a:extLst>
          </p:cNvPr>
          <p:cNvSpPr>
            <a:spLocks noGrp="1"/>
          </p:cNvSpPr>
          <p:nvPr>
            <p:ph type="title"/>
          </p:nvPr>
        </p:nvSpPr>
        <p:spPr/>
        <p:txBody>
          <a:bodyPr/>
          <a:lstStyle/>
          <a:p>
            <a:r>
              <a:rPr lang="en-US"/>
              <a:t>Click to edit Master title style</a:t>
            </a:r>
            <a:endParaRPr lang="ro-RO"/>
          </a:p>
        </p:txBody>
      </p:sp>
      <p:sp>
        <p:nvSpPr>
          <p:cNvPr id="3" name="Vertical Text Placeholder 2">
            <a:extLst>
              <a:ext uri="{FF2B5EF4-FFF2-40B4-BE49-F238E27FC236}">
                <a16:creationId xmlns:a16="http://schemas.microsoft.com/office/drawing/2014/main" id="{CB6E80DB-2165-4892-9B5E-99C4760B28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Date Placeholder 3">
            <a:extLst>
              <a:ext uri="{FF2B5EF4-FFF2-40B4-BE49-F238E27FC236}">
                <a16:creationId xmlns:a16="http://schemas.microsoft.com/office/drawing/2014/main" id="{804C69B8-770D-492B-A0BB-A301DFD42433}"/>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FC520FC6-3E79-4DCF-9482-EF26FFAB22D0}"/>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8299C8F2-79F1-49DB-88FE-A4BCA22ABD96}"/>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1961458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28EDDD-2C1F-4607-813E-D6DEBDA922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o-RO"/>
          </a:p>
        </p:txBody>
      </p:sp>
      <p:sp>
        <p:nvSpPr>
          <p:cNvPr id="3" name="Vertical Text Placeholder 2">
            <a:extLst>
              <a:ext uri="{FF2B5EF4-FFF2-40B4-BE49-F238E27FC236}">
                <a16:creationId xmlns:a16="http://schemas.microsoft.com/office/drawing/2014/main" id="{1DB74D1A-A981-4593-87BF-5D4B0AB269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Date Placeholder 3">
            <a:extLst>
              <a:ext uri="{FF2B5EF4-FFF2-40B4-BE49-F238E27FC236}">
                <a16:creationId xmlns:a16="http://schemas.microsoft.com/office/drawing/2014/main" id="{F178ED4A-6B65-4C40-A10A-E55C4611A235}"/>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13A80473-4C11-4498-A00E-4D6CEF45413A}"/>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5EB3816A-0749-4A9F-B88E-64456C60FBAF}"/>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712975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5CD28-621F-439A-B7E1-CC0AA9E1F14E}"/>
              </a:ext>
            </a:extLst>
          </p:cNvPr>
          <p:cNvSpPr>
            <a:spLocks noGrp="1"/>
          </p:cNvSpPr>
          <p:nvPr>
            <p:ph type="title"/>
          </p:nvPr>
        </p:nvSpPr>
        <p:spPr/>
        <p:txBody>
          <a:bodyPr/>
          <a:lstStyle/>
          <a:p>
            <a:r>
              <a:rPr lang="en-US"/>
              <a:t>Click to edit Master title style</a:t>
            </a:r>
            <a:endParaRPr lang="ro-RO"/>
          </a:p>
        </p:txBody>
      </p:sp>
      <p:sp>
        <p:nvSpPr>
          <p:cNvPr id="3" name="Content Placeholder 2">
            <a:extLst>
              <a:ext uri="{FF2B5EF4-FFF2-40B4-BE49-F238E27FC236}">
                <a16:creationId xmlns:a16="http://schemas.microsoft.com/office/drawing/2014/main" id="{35FE0E53-BCCA-4FBC-8390-2246563F41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Date Placeholder 3">
            <a:extLst>
              <a:ext uri="{FF2B5EF4-FFF2-40B4-BE49-F238E27FC236}">
                <a16:creationId xmlns:a16="http://schemas.microsoft.com/office/drawing/2014/main" id="{6745A96C-0712-40E8-85DC-07BB8364C1C7}"/>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64C12FDB-8627-48B2-A26B-65F5208FD7DA}"/>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2CB56F7B-A9EB-443D-85B8-0FD2981D5ED0}"/>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93116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AD847-2BDF-416A-8040-92B9E909C0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o-RO"/>
          </a:p>
        </p:txBody>
      </p:sp>
      <p:sp>
        <p:nvSpPr>
          <p:cNvPr id="3" name="Text Placeholder 2">
            <a:extLst>
              <a:ext uri="{FF2B5EF4-FFF2-40B4-BE49-F238E27FC236}">
                <a16:creationId xmlns:a16="http://schemas.microsoft.com/office/drawing/2014/main" id="{1983BD66-D00C-4DFF-87FB-D2915ABBCB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18233E-51C4-4929-9AEF-66DBF46D9B08}"/>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E8AB883C-8465-403F-AE35-E68E8E29F3D3}"/>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5C5B8127-FD87-41FD-8AA0-B1487EE96E4C}"/>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849818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6A240-EBFC-4C6F-A6A9-BC43B29BA9CF}"/>
              </a:ext>
            </a:extLst>
          </p:cNvPr>
          <p:cNvSpPr>
            <a:spLocks noGrp="1"/>
          </p:cNvSpPr>
          <p:nvPr>
            <p:ph type="title"/>
          </p:nvPr>
        </p:nvSpPr>
        <p:spPr/>
        <p:txBody>
          <a:bodyPr/>
          <a:lstStyle/>
          <a:p>
            <a:r>
              <a:rPr lang="en-US"/>
              <a:t>Click to edit Master title style</a:t>
            </a:r>
            <a:endParaRPr lang="ro-RO"/>
          </a:p>
        </p:txBody>
      </p:sp>
      <p:sp>
        <p:nvSpPr>
          <p:cNvPr id="3" name="Content Placeholder 2">
            <a:extLst>
              <a:ext uri="{FF2B5EF4-FFF2-40B4-BE49-F238E27FC236}">
                <a16:creationId xmlns:a16="http://schemas.microsoft.com/office/drawing/2014/main" id="{68B8A64B-A6EB-431F-99E7-15D0794581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Content Placeholder 3">
            <a:extLst>
              <a:ext uri="{FF2B5EF4-FFF2-40B4-BE49-F238E27FC236}">
                <a16:creationId xmlns:a16="http://schemas.microsoft.com/office/drawing/2014/main" id="{46FDDC4E-D3B2-4AA1-AF98-10D405D6BC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5" name="Date Placeholder 4">
            <a:extLst>
              <a:ext uri="{FF2B5EF4-FFF2-40B4-BE49-F238E27FC236}">
                <a16:creationId xmlns:a16="http://schemas.microsoft.com/office/drawing/2014/main" id="{E0A7479C-63FA-4B01-B70A-C0993BA1D444}"/>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6" name="Footer Placeholder 5">
            <a:extLst>
              <a:ext uri="{FF2B5EF4-FFF2-40B4-BE49-F238E27FC236}">
                <a16:creationId xmlns:a16="http://schemas.microsoft.com/office/drawing/2014/main" id="{0790A287-5A4A-4764-94F4-3EEE3A86B8B4}"/>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13E8E8F9-F0D0-465B-A3CE-D1B9B0F33AB0}"/>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386210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5F1ED-64BC-4101-94CA-944F8D80F76F}"/>
              </a:ext>
            </a:extLst>
          </p:cNvPr>
          <p:cNvSpPr>
            <a:spLocks noGrp="1"/>
          </p:cNvSpPr>
          <p:nvPr>
            <p:ph type="title"/>
          </p:nvPr>
        </p:nvSpPr>
        <p:spPr>
          <a:xfrm>
            <a:off x="839788" y="365125"/>
            <a:ext cx="10515600" cy="1325563"/>
          </a:xfrm>
        </p:spPr>
        <p:txBody>
          <a:bodyPr/>
          <a:lstStyle/>
          <a:p>
            <a:r>
              <a:rPr lang="en-US"/>
              <a:t>Click to edit Master title style</a:t>
            </a:r>
            <a:endParaRPr lang="ro-RO"/>
          </a:p>
        </p:txBody>
      </p:sp>
      <p:sp>
        <p:nvSpPr>
          <p:cNvPr id="3" name="Text Placeholder 2">
            <a:extLst>
              <a:ext uri="{FF2B5EF4-FFF2-40B4-BE49-F238E27FC236}">
                <a16:creationId xmlns:a16="http://schemas.microsoft.com/office/drawing/2014/main" id="{E806A838-C4DF-47FA-B730-102F89D12F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CB6460-A530-42F0-A3F0-C453C9DA5E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5" name="Text Placeholder 4">
            <a:extLst>
              <a:ext uri="{FF2B5EF4-FFF2-40B4-BE49-F238E27FC236}">
                <a16:creationId xmlns:a16="http://schemas.microsoft.com/office/drawing/2014/main" id="{37A264C3-7EE8-46F6-9975-C5F7629AD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C7C4FE-FE01-4A3F-93DA-C4B63773F1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7" name="Date Placeholder 6">
            <a:extLst>
              <a:ext uri="{FF2B5EF4-FFF2-40B4-BE49-F238E27FC236}">
                <a16:creationId xmlns:a16="http://schemas.microsoft.com/office/drawing/2014/main" id="{B8BE3747-1D0C-4EDF-9392-7DC1AF94289D}"/>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8" name="Footer Placeholder 7">
            <a:extLst>
              <a:ext uri="{FF2B5EF4-FFF2-40B4-BE49-F238E27FC236}">
                <a16:creationId xmlns:a16="http://schemas.microsoft.com/office/drawing/2014/main" id="{557F02C9-259E-4CD9-9167-59612F831EC7}"/>
              </a:ext>
            </a:extLst>
          </p:cNvPr>
          <p:cNvSpPr>
            <a:spLocks noGrp="1"/>
          </p:cNvSpPr>
          <p:nvPr>
            <p:ph type="ftr" sz="quarter" idx="11"/>
          </p:nvPr>
        </p:nvSpPr>
        <p:spPr/>
        <p:txBody>
          <a:bodyPr/>
          <a:lstStyle/>
          <a:p>
            <a:endParaRPr lang="ro-RO"/>
          </a:p>
        </p:txBody>
      </p:sp>
      <p:sp>
        <p:nvSpPr>
          <p:cNvPr id="9" name="Slide Number Placeholder 8">
            <a:extLst>
              <a:ext uri="{FF2B5EF4-FFF2-40B4-BE49-F238E27FC236}">
                <a16:creationId xmlns:a16="http://schemas.microsoft.com/office/drawing/2014/main" id="{F98548F3-42F5-4B00-BD2C-C994D0A6ACC6}"/>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3269528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14D7A-18F3-4953-A51B-AEC7908CF871}"/>
              </a:ext>
            </a:extLst>
          </p:cNvPr>
          <p:cNvSpPr>
            <a:spLocks noGrp="1"/>
          </p:cNvSpPr>
          <p:nvPr>
            <p:ph type="title"/>
          </p:nvPr>
        </p:nvSpPr>
        <p:spPr/>
        <p:txBody>
          <a:bodyPr/>
          <a:lstStyle/>
          <a:p>
            <a:r>
              <a:rPr lang="en-US"/>
              <a:t>Click to edit Master title style</a:t>
            </a:r>
            <a:endParaRPr lang="ro-RO"/>
          </a:p>
        </p:txBody>
      </p:sp>
      <p:sp>
        <p:nvSpPr>
          <p:cNvPr id="3" name="Date Placeholder 2">
            <a:extLst>
              <a:ext uri="{FF2B5EF4-FFF2-40B4-BE49-F238E27FC236}">
                <a16:creationId xmlns:a16="http://schemas.microsoft.com/office/drawing/2014/main" id="{D911E245-7BF4-4A73-9397-F23784BA640F}"/>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4" name="Footer Placeholder 3">
            <a:extLst>
              <a:ext uri="{FF2B5EF4-FFF2-40B4-BE49-F238E27FC236}">
                <a16:creationId xmlns:a16="http://schemas.microsoft.com/office/drawing/2014/main" id="{18D731B0-BA24-4AC7-BB18-299A3B835D99}"/>
              </a:ext>
            </a:extLst>
          </p:cNvPr>
          <p:cNvSpPr>
            <a:spLocks noGrp="1"/>
          </p:cNvSpPr>
          <p:nvPr>
            <p:ph type="ftr" sz="quarter" idx="11"/>
          </p:nvPr>
        </p:nvSpPr>
        <p:spPr/>
        <p:txBody>
          <a:bodyPr/>
          <a:lstStyle/>
          <a:p>
            <a:endParaRPr lang="ro-RO"/>
          </a:p>
        </p:txBody>
      </p:sp>
      <p:sp>
        <p:nvSpPr>
          <p:cNvPr id="5" name="Slide Number Placeholder 4">
            <a:extLst>
              <a:ext uri="{FF2B5EF4-FFF2-40B4-BE49-F238E27FC236}">
                <a16:creationId xmlns:a16="http://schemas.microsoft.com/office/drawing/2014/main" id="{1E74D5BE-4AE6-4BEA-B449-5C861105226B}"/>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982924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B6BBF4-AD13-4E8C-B5DB-2C1CBFD0CEEB}"/>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3" name="Footer Placeholder 2">
            <a:extLst>
              <a:ext uri="{FF2B5EF4-FFF2-40B4-BE49-F238E27FC236}">
                <a16:creationId xmlns:a16="http://schemas.microsoft.com/office/drawing/2014/main" id="{29F2BC50-EFD3-43C9-BD7B-9C7FB4755F56}"/>
              </a:ext>
            </a:extLst>
          </p:cNvPr>
          <p:cNvSpPr>
            <a:spLocks noGrp="1"/>
          </p:cNvSpPr>
          <p:nvPr>
            <p:ph type="ftr" sz="quarter" idx="11"/>
          </p:nvPr>
        </p:nvSpPr>
        <p:spPr/>
        <p:txBody>
          <a:bodyPr/>
          <a:lstStyle/>
          <a:p>
            <a:endParaRPr lang="ro-RO"/>
          </a:p>
        </p:txBody>
      </p:sp>
      <p:sp>
        <p:nvSpPr>
          <p:cNvPr id="4" name="Slide Number Placeholder 3">
            <a:extLst>
              <a:ext uri="{FF2B5EF4-FFF2-40B4-BE49-F238E27FC236}">
                <a16:creationId xmlns:a16="http://schemas.microsoft.com/office/drawing/2014/main" id="{7BAAA19E-746F-45D7-912B-FD1443E1CCD2}"/>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31088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98030-5357-4336-847A-7FD49BD103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o-RO"/>
          </a:p>
        </p:txBody>
      </p:sp>
      <p:sp>
        <p:nvSpPr>
          <p:cNvPr id="3" name="Content Placeholder 2">
            <a:extLst>
              <a:ext uri="{FF2B5EF4-FFF2-40B4-BE49-F238E27FC236}">
                <a16:creationId xmlns:a16="http://schemas.microsoft.com/office/drawing/2014/main" id="{6DAEAD84-A68A-4598-B98B-461C98C2DC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Text Placeholder 3">
            <a:extLst>
              <a:ext uri="{FF2B5EF4-FFF2-40B4-BE49-F238E27FC236}">
                <a16:creationId xmlns:a16="http://schemas.microsoft.com/office/drawing/2014/main" id="{8F155B6C-9688-4F01-B421-263A5AF1D7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A46D94-5A40-418E-9435-CD3C20DADC50}"/>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6" name="Footer Placeholder 5">
            <a:extLst>
              <a:ext uri="{FF2B5EF4-FFF2-40B4-BE49-F238E27FC236}">
                <a16:creationId xmlns:a16="http://schemas.microsoft.com/office/drawing/2014/main" id="{DE0FDD31-D140-4231-9E6E-C76D568D456F}"/>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26AF3D2E-40F6-42F7-B3E5-4B6FA3B37D44}"/>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2568258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B9E0B-8579-4F88-867E-B63FDC142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o-RO"/>
          </a:p>
        </p:txBody>
      </p:sp>
      <p:sp>
        <p:nvSpPr>
          <p:cNvPr id="3" name="Picture Placeholder 2">
            <a:extLst>
              <a:ext uri="{FF2B5EF4-FFF2-40B4-BE49-F238E27FC236}">
                <a16:creationId xmlns:a16="http://schemas.microsoft.com/office/drawing/2014/main" id="{1DA916DB-8D6E-42AD-BA88-0B888C3CF2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a:p>
        </p:txBody>
      </p:sp>
      <p:sp>
        <p:nvSpPr>
          <p:cNvPr id="4" name="Text Placeholder 3">
            <a:extLst>
              <a:ext uri="{FF2B5EF4-FFF2-40B4-BE49-F238E27FC236}">
                <a16:creationId xmlns:a16="http://schemas.microsoft.com/office/drawing/2014/main" id="{309A8F04-6EC3-4B0E-8EA3-122ED26E09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2D740F-E23E-4CB2-9780-3B6022B4DBBB}"/>
              </a:ext>
            </a:extLst>
          </p:cNvPr>
          <p:cNvSpPr>
            <a:spLocks noGrp="1"/>
          </p:cNvSpPr>
          <p:nvPr>
            <p:ph type="dt" sz="half" idx="10"/>
          </p:nvPr>
        </p:nvSpPr>
        <p:spPr/>
        <p:txBody>
          <a:bodyPr/>
          <a:lstStyle/>
          <a:p>
            <a:fld id="{CA703099-FE6D-4586-A503-9320EECD976A}" type="datetimeFigureOut">
              <a:rPr lang="ro-RO" smtClean="0"/>
              <a:t>10.04.2024</a:t>
            </a:fld>
            <a:endParaRPr lang="ro-RO"/>
          </a:p>
        </p:txBody>
      </p:sp>
      <p:sp>
        <p:nvSpPr>
          <p:cNvPr id="6" name="Footer Placeholder 5">
            <a:extLst>
              <a:ext uri="{FF2B5EF4-FFF2-40B4-BE49-F238E27FC236}">
                <a16:creationId xmlns:a16="http://schemas.microsoft.com/office/drawing/2014/main" id="{04BBDDD4-CD3B-4591-962B-C81104E789A7}"/>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4DF1CB17-8D9D-4561-9C45-198883EB3558}"/>
              </a:ext>
            </a:extLst>
          </p:cNvPr>
          <p:cNvSpPr>
            <a:spLocks noGrp="1"/>
          </p:cNvSpPr>
          <p:nvPr>
            <p:ph type="sldNum" sz="quarter" idx="12"/>
          </p:nvPr>
        </p:nvSpPr>
        <p:spPr/>
        <p:txBody>
          <a:bodyPr/>
          <a:lstStyle/>
          <a:p>
            <a:fld id="{53B6E49D-C9B7-43C6-AA3A-8103E4491020}" type="slidenum">
              <a:rPr lang="ro-RO" smtClean="0"/>
              <a:t>‹#›</a:t>
            </a:fld>
            <a:endParaRPr lang="ro-RO"/>
          </a:p>
        </p:txBody>
      </p:sp>
    </p:spTree>
    <p:extLst>
      <p:ext uri="{BB962C8B-B14F-4D97-AF65-F5344CB8AC3E}">
        <p14:creationId xmlns:p14="http://schemas.microsoft.com/office/powerpoint/2010/main" val="1984653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8C3FF-55B3-41EE-962C-FC8506AF6F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o-RO"/>
          </a:p>
        </p:txBody>
      </p:sp>
      <p:sp>
        <p:nvSpPr>
          <p:cNvPr id="3" name="Text Placeholder 2">
            <a:extLst>
              <a:ext uri="{FF2B5EF4-FFF2-40B4-BE49-F238E27FC236}">
                <a16:creationId xmlns:a16="http://schemas.microsoft.com/office/drawing/2014/main" id="{8903640E-9BD1-44B0-A92F-2FEF7FB457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o-RO"/>
          </a:p>
        </p:txBody>
      </p:sp>
      <p:sp>
        <p:nvSpPr>
          <p:cNvPr id="4" name="Date Placeholder 3">
            <a:extLst>
              <a:ext uri="{FF2B5EF4-FFF2-40B4-BE49-F238E27FC236}">
                <a16:creationId xmlns:a16="http://schemas.microsoft.com/office/drawing/2014/main" id="{70DF3C88-523B-4612-892D-5F5C54C7C2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703099-FE6D-4586-A503-9320EECD976A}" type="datetimeFigureOut">
              <a:rPr lang="ro-RO" smtClean="0"/>
              <a:t>10.04.2024</a:t>
            </a:fld>
            <a:endParaRPr lang="ro-RO"/>
          </a:p>
        </p:txBody>
      </p:sp>
      <p:sp>
        <p:nvSpPr>
          <p:cNvPr id="5" name="Footer Placeholder 4">
            <a:extLst>
              <a:ext uri="{FF2B5EF4-FFF2-40B4-BE49-F238E27FC236}">
                <a16:creationId xmlns:a16="http://schemas.microsoft.com/office/drawing/2014/main" id="{F7B47FD7-22E9-4A95-8460-D944BFCA3A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a:extLst>
              <a:ext uri="{FF2B5EF4-FFF2-40B4-BE49-F238E27FC236}">
                <a16:creationId xmlns:a16="http://schemas.microsoft.com/office/drawing/2014/main" id="{0C06ADC4-2C8B-475D-AC26-B06C086B16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B6E49D-C9B7-43C6-AA3A-8103E4491020}" type="slidenum">
              <a:rPr lang="ro-RO" smtClean="0"/>
              <a:t>‹#›</a:t>
            </a:fld>
            <a:endParaRPr lang="ro-RO"/>
          </a:p>
        </p:txBody>
      </p:sp>
    </p:spTree>
    <p:extLst>
      <p:ext uri="{BB962C8B-B14F-4D97-AF65-F5344CB8AC3E}">
        <p14:creationId xmlns:p14="http://schemas.microsoft.com/office/powerpoint/2010/main" val="1055791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a.wikipedia.org/wiki/Prov%C3%ADncia_de_Bac%C4%83u"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bacaulpenet.blogspot.com/2010/09/vreme-calda-in-bacau.html"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ro.wikipedia.org/wiki/Parcul_Cancicov" TargetMode="External"/><Relationship Id="rId2" Type="http://schemas.openxmlformats.org/officeDocument/2006/relationships/hyperlink" Target="https://ro.wikipedia.org/wiki/Bac%C4%83u" TargetMode="Externa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AF380D-6075-4FA8-8367-0C6F9FFAFED4}"/>
              </a:ext>
            </a:extLst>
          </p:cNvPr>
          <p:cNvSpPr/>
          <p:nvPr/>
        </p:nvSpPr>
        <p:spPr>
          <a:xfrm>
            <a:off x="2951356" y="356839"/>
            <a:ext cx="6289288" cy="981307"/>
          </a:xfrm>
          <a:prstGeom prst="rect">
            <a:avLst/>
          </a:prstGeom>
          <a:solidFill>
            <a:schemeClr val="accent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3600" dirty="0"/>
              <a:t>Bacau</a:t>
            </a:r>
          </a:p>
        </p:txBody>
      </p:sp>
      <p:sp>
        <p:nvSpPr>
          <p:cNvPr id="5" name="Rectangle: Rounded Corners 4">
            <a:extLst>
              <a:ext uri="{FF2B5EF4-FFF2-40B4-BE49-F238E27FC236}">
                <a16:creationId xmlns:a16="http://schemas.microsoft.com/office/drawing/2014/main" id="{AF7D2B05-80CD-4C5C-A95B-A74DFD4A8352}"/>
              </a:ext>
            </a:extLst>
          </p:cNvPr>
          <p:cNvSpPr/>
          <p:nvPr/>
        </p:nvSpPr>
        <p:spPr>
          <a:xfrm>
            <a:off x="490654" y="1717288"/>
            <a:ext cx="11240429" cy="4783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buFont typeface="Arial" panose="020B0604020202020204" pitchFamily="34" charset="0"/>
              <a:buChar char="•"/>
            </a:pPr>
            <a:r>
              <a:rPr lang="ro-RO" sz="2000" b="1" i="0" dirty="0">
                <a:solidFill>
                  <a:srgbClr val="ECECEC"/>
                </a:solidFill>
                <a:effectLst/>
                <a:latin typeface="Söhne"/>
              </a:rPr>
              <a:t>Nume:</a:t>
            </a:r>
            <a:r>
              <a:rPr lang="ro-RO" sz="2000" b="0" i="0" dirty="0">
                <a:solidFill>
                  <a:srgbClr val="ECECEC"/>
                </a:solidFill>
                <a:effectLst/>
                <a:latin typeface="Söhne"/>
              </a:rPr>
              <a:t> Bacău</a:t>
            </a:r>
          </a:p>
          <a:p>
            <a:pPr algn="l">
              <a:buFont typeface="Arial" panose="020B0604020202020204" pitchFamily="34" charset="0"/>
              <a:buChar char="•"/>
            </a:pPr>
            <a:r>
              <a:rPr lang="ro-RO" sz="2000" b="1" i="0" dirty="0">
                <a:solidFill>
                  <a:srgbClr val="ECECEC"/>
                </a:solidFill>
                <a:effectLst/>
                <a:latin typeface="Söhne"/>
              </a:rPr>
              <a:t>Locuitori:</a:t>
            </a:r>
            <a:r>
              <a:rPr lang="ro-RO" sz="2000" b="0" i="0" dirty="0">
                <a:solidFill>
                  <a:srgbClr val="ECECEC"/>
                </a:solidFill>
                <a:effectLst/>
                <a:latin typeface="Söhne"/>
              </a:rPr>
              <a:t> Conform datelor din recensământul din 2011, Bacău avea aproximativ 144.307 locuitori.</a:t>
            </a:r>
          </a:p>
          <a:p>
            <a:pPr algn="l">
              <a:buFont typeface="Arial" panose="020B0604020202020204" pitchFamily="34" charset="0"/>
              <a:buChar char="•"/>
            </a:pPr>
            <a:r>
              <a:rPr lang="ro-RO" sz="2000" b="1" i="0" dirty="0">
                <a:solidFill>
                  <a:srgbClr val="ECECEC"/>
                </a:solidFill>
                <a:effectLst/>
                <a:latin typeface="Söhne"/>
              </a:rPr>
              <a:t>Suprafață:</a:t>
            </a:r>
            <a:r>
              <a:rPr lang="ro-RO" sz="2000" b="0" i="0" dirty="0">
                <a:solidFill>
                  <a:srgbClr val="ECECEC"/>
                </a:solidFill>
                <a:effectLst/>
                <a:latin typeface="Söhne"/>
              </a:rPr>
              <a:t> Municipiul Bacău se întinde pe o suprafață de aproximativ 43 km².</a:t>
            </a:r>
          </a:p>
          <a:p>
            <a:pPr algn="l">
              <a:buFont typeface="Arial" panose="020B0604020202020204" pitchFamily="34" charset="0"/>
              <a:buChar char="•"/>
            </a:pPr>
            <a:r>
              <a:rPr lang="ro-RO" sz="2000" b="1" i="0" dirty="0">
                <a:solidFill>
                  <a:srgbClr val="ECECEC"/>
                </a:solidFill>
                <a:effectLst/>
                <a:latin typeface="Söhne"/>
              </a:rPr>
              <a:t>Hidrografie:</a:t>
            </a:r>
            <a:r>
              <a:rPr lang="ro-RO" sz="2000" b="0" i="0" dirty="0">
                <a:solidFill>
                  <a:srgbClr val="ECECEC"/>
                </a:solidFill>
                <a:effectLst/>
                <a:latin typeface="Söhne"/>
              </a:rPr>
              <a:t> Râul Bistrița traversează municipiul Bacău, fiind principalul curs de apă din zonă. De asemenea, în apropierea orașului se găsesc și alte râuri și pâraie mai mici.</a:t>
            </a:r>
          </a:p>
          <a:p>
            <a:pPr algn="l">
              <a:buFont typeface="Arial" panose="020B0604020202020204" pitchFamily="34" charset="0"/>
              <a:buChar char="•"/>
            </a:pPr>
            <a:r>
              <a:rPr lang="ro-RO" sz="2000" b="1" i="0" dirty="0">
                <a:solidFill>
                  <a:srgbClr val="ECECEC"/>
                </a:solidFill>
                <a:effectLst/>
                <a:latin typeface="Söhne"/>
              </a:rPr>
              <a:t>Clima:</a:t>
            </a:r>
            <a:r>
              <a:rPr lang="ro-RO" sz="2000" b="0" i="0" dirty="0">
                <a:solidFill>
                  <a:srgbClr val="ECECEC"/>
                </a:solidFill>
                <a:effectLst/>
                <a:latin typeface="Söhne"/>
              </a:rPr>
              <a:t> Bacău are un climat temperat continental, cu veri calde și ierni reci. Precipitațiile sunt moderate, iar în timpul iernii poate ninge abundent.</a:t>
            </a:r>
          </a:p>
          <a:p>
            <a:pPr algn="l">
              <a:buFont typeface="Arial" panose="020B0604020202020204" pitchFamily="34" charset="0"/>
              <a:buChar char="•"/>
            </a:pPr>
            <a:r>
              <a:rPr lang="ro-RO" sz="2000" b="1" i="0" dirty="0">
                <a:solidFill>
                  <a:srgbClr val="ECECEC"/>
                </a:solidFill>
                <a:effectLst/>
                <a:latin typeface="Söhne"/>
              </a:rPr>
              <a:t>Economie:</a:t>
            </a:r>
            <a:r>
              <a:rPr lang="ro-RO" sz="2000" b="0" i="0" dirty="0">
                <a:solidFill>
                  <a:srgbClr val="ECECEC"/>
                </a:solidFill>
                <a:effectLst/>
                <a:latin typeface="Söhne"/>
              </a:rPr>
              <a:t> Economia Bacăului este diversificată, având ramuri precum industria textilă, industria lemnului, industria alimentară, industria chimică și cea de construcții. De asemenea, sectorul serviciilor este bine dezvoltat, cu o creștere a turismului în ultimii ani.</a:t>
            </a:r>
          </a:p>
          <a:p>
            <a:pPr algn="l">
              <a:buFont typeface="Arial" panose="020B0604020202020204" pitchFamily="34" charset="0"/>
              <a:buChar char="•"/>
            </a:pPr>
            <a:r>
              <a:rPr lang="ro-RO" sz="2000" b="1" i="0" dirty="0">
                <a:solidFill>
                  <a:srgbClr val="ECECEC"/>
                </a:solidFill>
                <a:effectLst/>
                <a:latin typeface="Söhne"/>
              </a:rPr>
              <a:t>Obiective turistice:</a:t>
            </a:r>
            <a:r>
              <a:rPr lang="ro-RO" sz="2000" b="0" i="0" dirty="0">
                <a:solidFill>
                  <a:srgbClr val="ECECEC"/>
                </a:solidFill>
                <a:effectLst/>
                <a:latin typeface="Söhne"/>
              </a:rPr>
              <a:t> În Bacău și în împrejurimi se găsesc numeroase obiective turistice, precum Muzeul de Istorie Bacău, Parcul Cancicov, Parcul Trandafirilor, Casa Memorială „Mihail Sadoveanu”, Lacul Izvorul Muntelui (aflat în apropiere, în județul Neamț), precum și zone montane în apropiere, care pot fi atracții pentru turiști.</a:t>
            </a:r>
          </a:p>
        </p:txBody>
      </p:sp>
    </p:spTree>
    <p:extLst>
      <p:ext uri="{BB962C8B-B14F-4D97-AF65-F5344CB8AC3E}">
        <p14:creationId xmlns:p14="http://schemas.microsoft.com/office/powerpoint/2010/main" val="2054143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E7AA112-816D-4ADC-836D-6C31A6DCF237}"/>
              </a:ext>
            </a:extLst>
          </p:cNvPr>
          <p:cNvSpPr/>
          <p:nvPr/>
        </p:nvSpPr>
        <p:spPr>
          <a:xfrm>
            <a:off x="320694" y="894790"/>
            <a:ext cx="3720662" cy="4051738"/>
          </a:xfrm>
          <a:prstGeom prst="ellipse">
            <a:avLst/>
          </a:prstGeom>
          <a:blipFill>
            <a:blip r:embed="rId2"/>
            <a:stretch>
              <a:fillRect/>
            </a:stretch>
          </a:blipFill>
          <a:ln>
            <a:noFill/>
          </a:ln>
          <a:effectLst>
            <a:reflection blurRad="6350" stA="52000" endA="300" endPos="35000" dir="5400000" sy="-100000" algn="bl" rotWithShape="0"/>
            <a:softEdge rad="0"/>
          </a:effectLst>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6" name="Rectangle 5">
            <a:extLst>
              <a:ext uri="{FF2B5EF4-FFF2-40B4-BE49-F238E27FC236}">
                <a16:creationId xmlns:a16="http://schemas.microsoft.com/office/drawing/2014/main" id="{A3F09196-DA5D-49B0-9F2E-2AA6E8167D27}"/>
              </a:ext>
            </a:extLst>
          </p:cNvPr>
          <p:cNvSpPr/>
          <p:nvPr/>
        </p:nvSpPr>
        <p:spPr>
          <a:xfrm>
            <a:off x="5731727" y="379141"/>
            <a:ext cx="6139579" cy="1784196"/>
          </a:xfrm>
          <a:prstGeom prst="rect">
            <a:avLst/>
          </a:prstGeom>
          <a:solidFill>
            <a:schemeClr val="tx1">
              <a:alpha val="75000"/>
            </a:schemeClr>
          </a:solidFill>
          <a:ln>
            <a:noFill/>
          </a:ln>
          <a:effectLst>
            <a:reflection blurRad="6350" stA="50000" endA="275" endPos="400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4800" dirty="0">
                <a:solidFill>
                  <a:schemeClr val="bg1"/>
                </a:solidFill>
              </a:rPr>
              <a:t>Bacau</a:t>
            </a:r>
          </a:p>
        </p:txBody>
      </p:sp>
      <p:sp>
        <p:nvSpPr>
          <p:cNvPr id="7" name="Rectangle 6">
            <a:extLst>
              <a:ext uri="{FF2B5EF4-FFF2-40B4-BE49-F238E27FC236}">
                <a16:creationId xmlns:a16="http://schemas.microsoft.com/office/drawing/2014/main" id="{0BDC564C-44D2-4267-893C-2915AC91EC17}"/>
              </a:ext>
            </a:extLst>
          </p:cNvPr>
          <p:cNvSpPr/>
          <p:nvPr/>
        </p:nvSpPr>
        <p:spPr>
          <a:xfrm>
            <a:off x="5731727" y="2920659"/>
            <a:ext cx="6139579" cy="3558200"/>
          </a:xfrm>
          <a:prstGeom prst="rect">
            <a:avLst/>
          </a:prstGeom>
          <a:solidFill>
            <a:schemeClr val="accent2">
              <a:lumMod val="75000"/>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o-RO" sz="2800" dirty="0"/>
              <a:t>Bacău este un municipiu situat în partea de est a României, în regiunea Moldovei. Orașul se află la aproximativ 300 de kilometri nord-est de București, capitala țării. Cu o istorie îndelungată, Bacău este menționat documentar încă din secolul al XV-lea și a cunoscut o dezvoltare semnificativă în secolul al XIX-lea.</a:t>
            </a:r>
          </a:p>
        </p:txBody>
      </p:sp>
    </p:spTree>
    <p:extLst>
      <p:ext uri="{BB962C8B-B14F-4D97-AF65-F5344CB8AC3E}">
        <p14:creationId xmlns:p14="http://schemas.microsoft.com/office/powerpoint/2010/main" val="352461474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outVertical)">
                                      <p:cBhvr>
                                        <p:cTn id="12" dur="1000"/>
                                        <p:tgtEl>
                                          <p:spTgt spid="6"/>
                                        </p:tgtEl>
                                      </p:cBhvr>
                                    </p:animEffect>
                                  </p:childTnLst>
                                </p:cTn>
                              </p:par>
                            </p:childTnLst>
                          </p:cTn>
                        </p:par>
                        <p:par>
                          <p:cTn id="13" fill="hold">
                            <p:stCondLst>
                              <p:cond delay="15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39F6D1CA-F900-43FD-BAF5-340071C9AC15}"/>
              </a:ext>
            </a:extLst>
          </p:cNvPr>
          <p:cNvGrpSpPr/>
          <p:nvPr/>
        </p:nvGrpSpPr>
        <p:grpSpPr>
          <a:xfrm>
            <a:off x="-1237786" y="-739714"/>
            <a:ext cx="11965265" cy="8991610"/>
            <a:chOff x="-1237786" y="-739714"/>
            <a:chExt cx="11965265" cy="8991610"/>
          </a:xfrm>
          <a:blipFill>
            <a:blip r:embed="rId2"/>
            <a:stretch>
              <a:fillRect/>
            </a:stretch>
          </a:blipFill>
        </p:grpSpPr>
        <p:sp>
          <p:nvSpPr>
            <p:cNvPr id="5" name="Hexagon 4">
              <a:extLst>
                <a:ext uri="{FF2B5EF4-FFF2-40B4-BE49-F238E27FC236}">
                  <a16:creationId xmlns:a16="http://schemas.microsoft.com/office/drawing/2014/main" id="{559F89B2-AE99-402D-820A-9311DAFC5180}"/>
                </a:ext>
              </a:extLst>
            </p:cNvPr>
            <p:cNvSpPr/>
            <p:nvPr/>
          </p:nvSpPr>
          <p:spPr>
            <a:xfrm>
              <a:off x="379141" y="267629"/>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6" name="Hexagon 5">
              <a:extLst>
                <a:ext uri="{FF2B5EF4-FFF2-40B4-BE49-F238E27FC236}">
                  <a16:creationId xmlns:a16="http://schemas.microsoft.com/office/drawing/2014/main" id="{8956A53B-5965-4560-8069-0120F3C58E5C}"/>
                </a:ext>
              </a:extLst>
            </p:cNvPr>
            <p:cNvSpPr/>
            <p:nvPr/>
          </p:nvSpPr>
          <p:spPr>
            <a:xfrm>
              <a:off x="1806498" y="1286106"/>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7" name="Hexagon 6">
              <a:extLst>
                <a:ext uri="{FF2B5EF4-FFF2-40B4-BE49-F238E27FC236}">
                  <a16:creationId xmlns:a16="http://schemas.microsoft.com/office/drawing/2014/main" id="{DFF20B5F-02E7-47B0-9935-EDF1B69F3D7B}"/>
                </a:ext>
              </a:extLst>
            </p:cNvPr>
            <p:cNvSpPr/>
            <p:nvPr/>
          </p:nvSpPr>
          <p:spPr>
            <a:xfrm>
              <a:off x="3233855" y="2304583"/>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8" name="Hexagon 7">
              <a:extLst>
                <a:ext uri="{FF2B5EF4-FFF2-40B4-BE49-F238E27FC236}">
                  <a16:creationId xmlns:a16="http://schemas.microsoft.com/office/drawing/2014/main" id="{64531648-F617-45F6-B5FB-3B0AE0CD455F}"/>
                </a:ext>
              </a:extLst>
            </p:cNvPr>
            <p:cNvSpPr/>
            <p:nvPr/>
          </p:nvSpPr>
          <p:spPr>
            <a:xfrm>
              <a:off x="4661212" y="3323060"/>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9" name="Hexagon 8">
              <a:extLst>
                <a:ext uri="{FF2B5EF4-FFF2-40B4-BE49-F238E27FC236}">
                  <a16:creationId xmlns:a16="http://schemas.microsoft.com/office/drawing/2014/main" id="{5238BEDA-5637-4D6D-8CFE-87ABBF51EF90}"/>
                </a:ext>
              </a:extLst>
            </p:cNvPr>
            <p:cNvSpPr/>
            <p:nvPr/>
          </p:nvSpPr>
          <p:spPr>
            <a:xfrm>
              <a:off x="6088569" y="4341537"/>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0" name="Hexagon 9">
              <a:extLst>
                <a:ext uri="{FF2B5EF4-FFF2-40B4-BE49-F238E27FC236}">
                  <a16:creationId xmlns:a16="http://schemas.microsoft.com/office/drawing/2014/main" id="{61DA4ADE-396B-4396-B7C5-1CE17C2F3A6A}"/>
                </a:ext>
              </a:extLst>
            </p:cNvPr>
            <p:cNvSpPr/>
            <p:nvPr/>
          </p:nvSpPr>
          <p:spPr>
            <a:xfrm>
              <a:off x="7515926" y="5360014"/>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1" name="Hexagon 10">
              <a:extLst>
                <a:ext uri="{FF2B5EF4-FFF2-40B4-BE49-F238E27FC236}">
                  <a16:creationId xmlns:a16="http://schemas.microsoft.com/office/drawing/2014/main" id="{5EBE9280-8B64-4888-B606-43B8181F8A07}"/>
                </a:ext>
              </a:extLst>
            </p:cNvPr>
            <p:cNvSpPr/>
            <p:nvPr/>
          </p:nvSpPr>
          <p:spPr>
            <a:xfrm>
              <a:off x="8943283" y="6378491"/>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2" name="Hexagon 11">
              <a:extLst>
                <a:ext uri="{FF2B5EF4-FFF2-40B4-BE49-F238E27FC236}">
                  <a16:creationId xmlns:a16="http://schemas.microsoft.com/office/drawing/2014/main" id="{D22CFDE0-EECA-476D-B682-2A384C27ECDF}"/>
                </a:ext>
              </a:extLst>
            </p:cNvPr>
            <p:cNvSpPr/>
            <p:nvPr/>
          </p:nvSpPr>
          <p:spPr>
            <a:xfrm>
              <a:off x="379141" y="2259972"/>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4" name="Hexagon 13">
              <a:extLst>
                <a:ext uri="{FF2B5EF4-FFF2-40B4-BE49-F238E27FC236}">
                  <a16:creationId xmlns:a16="http://schemas.microsoft.com/office/drawing/2014/main" id="{495311E7-1861-46EC-8958-FE5AEBE74A0A}"/>
                </a:ext>
              </a:extLst>
            </p:cNvPr>
            <p:cNvSpPr/>
            <p:nvPr/>
          </p:nvSpPr>
          <p:spPr>
            <a:xfrm>
              <a:off x="1806498" y="3278449"/>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5" name="Hexagon 14">
              <a:extLst>
                <a:ext uri="{FF2B5EF4-FFF2-40B4-BE49-F238E27FC236}">
                  <a16:creationId xmlns:a16="http://schemas.microsoft.com/office/drawing/2014/main" id="{1B6D69E7-E157-4CCF-834E-86FF0EC85C01}"/>
                </a:ext>
              </a:extLst>
            </p:cNvPr>
            <p:cNvSpPr/>
            <p:nvPr/>
          </p:nvSpPr>
          <p:spPr>
            <a:xfrm>
              <a:off x="3233855" y="4296926"/>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6" name="Hexagon 15">
              <a:extLst>
                <a:ext uri="{FF2B5EF4-FFF2-40B4-BE49-F238E27FC236}">
                  <a16:creationId xmlns:a16="http://schemas.microsoft.com/office/drawing/2014/main" id="{E5F7F088-93F9-47E3-A922-CD740F8A7A33}"/>
                </a:ext>
              </a:extLst>
            </p:cNvPr>
            <p:cNvSpPr/>
            <p:nvPr/>
          </p:nvSpPr>
          <p:spPr>
            <a:xfrm>
              <a:off x="4661212" y="5315403"/>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7" name="Hexagon 16">
              <a:extLst>
                <a:ext uri="{FF2B5EF4-FFF2-40B4-BE49-F238E27FC236}">
                  <a16:creationId xmlns:a16="http://schemas.microsoft.com/office/drawing/2014/main" id="{EC14D2D3-047C-4492-80C5-E36EB341D78D}"/>
                </a:ext>
              </a:extLst>
            </p:cNvPr>
            <p:cNvSpPr/>
            <p:nvPr/>
          </p:nvSpPr>
          <p:spPr>
            <a:xfrm>
              <a:off x="6088569" y="6333880"/>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9" name="Hexagon 18">
              <a:extLst>
                <a:ext uri="{FF2B5EF4-FFF2-40B4-BE49-F238E27FC236}">
                  <a16:creationId xmlns:a16="http://schemas.microsoft.com/office/drawing/2014/main" id="{E1C45A84-EDBB-4C4D-BA6A-0F691621A2E7}"/>
                </a:ext>
              </a:extLst>
            </p:cNvPr>
            <p:cNvSpPr/>
            <p:nvPr/>
          </p:nvSpPr>
          <p:spPr>
            <a:xfrm>
              <a:off x="267630" y="4259762"/>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0" name="Hexagon 19">
              <a:extLst>
                <a:ext uri="{FF2B5EF4-FFF2-40B4-BE49-F238E27FC236}">
                  <a16:creationId xmlns:a16="http://schemas.microsoft.com/office/drawing/2014/main" id="{E7EA4868-E40E-4497-95E3-C34985A97AF9}"/>
                </a:ext>
              </a:extLst>
            </p:cNvPr>
            <p:cNvSpPr/>
            <p:nvPr/>
          </p:nvSpPr>
          <p:spPr>
            <a:xfrm>
              <a:off x="1750743" y="5248486"/>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1" name="Hexagon 20">
              <a:extLst>
                <a:ext uri="{FF2B5EF4-FFF2-40B4-BE49-F238E27FC236}">
                  <a16:creationId xmlns:a16="http://schemas.microsoft.com/office/drawing/2014/main" id="{9F93A74B-C4DD-4F7F-B33A-250659655883}"/>
                </a:ext>
              </a:extLst>
            </p:cNvPr>
            <p:cNvSpPr/>
            <p:nvPr/>
          </p:nvSpPr>
          <p:spPr>
            <a:xfrm>
              <a:off x="3233856" y="6237210"/>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2" name="Hexagon 21">
              <a:extLst>
                <a:ext uri="{FF2B5EF4-FFF2-40B4-BE49-F238E27FC236}">
                  <a16:creationId xmlns:a16="http://schemas.microsoft.com/office/drawing/2014/main" id="{6943F36B-F1E4-4225-B3CA-CC8CB3C1FBAA}"/>
                </a:ext>
              </a:extLst>
            </p:cNvPr>
            <p:cNvSpPr/>
            <p:nvPr/>
          </p:nvSpPr>
          <p:spPr>
            <a:xfrm>
              <a:off x="-1092821" y="1196884"/>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3" name="Hexagon 22">
              <a:extLst>
                <a:ext uri="{FF2B5EF4-FFF2-40B4-BE49-F238E27FC236}">
                  <a16:creationId xmlns:a16="http://schemas.microsoft.com/office/drawing/2014/main" id="{63FFE467-CD06-4D4E-AE74-7A0EE89CCBA1}"/>
                </a:ext>
              </a:extLst>
            </p:cNvPr>
            <p:cNvSpPr/>
            <p:nvPr/>
          </p:nvSpPr>
          <p:spPr>
            <a:xfrm>
              <a:off x="-1092821" y="-739714"/>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4" name="Hexagon 23">
              <a:extLst>
                <a:ext uri="{FF2B5EF4-FFF2-40B4-BE49-F238E27FC236}">
                  <a16:creationId xmlns:a16="http://schemas.microsoft.com/office/drawing/2014/main" id="{FCEE6C6C-4C4D-41AE-A5C5-23339B1D4C64}"/>
                </a:ext>
              </a:extLst>
            </p:cNvPr>
            <p:cNvSpPr/>
            <p:nvPr/>
          </p:nvSpPr>
          <p:spPr>
            <a:xfrm>
              <a:off x="-1115123" y="3196674"/>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5" name="Hexagon 24">
              <a:extLst>
                <a:ext uri="{FF2B5EF4-FFF2-40B4-BE49-F238E27FC236}">
                  <a16:creationId xmlns:a16="http://schemas.microsoft.com/office/drawing/2014/main" id="{8AC0683C-28C7-4DBB-B603-F340F9EE8A5B}"/>
                </a:ext>
              </a:extLst>
            </p:cNvPr>
            <p:cNvSpPr/>
            <p:nvPr/>
          </p:nvSpPr>
          <p:spPr>
            <a:xfrm>
              <a:off x="-1237786" y="5215034"/>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26" name="Hexagon 25">
              <a:extLst>
                <a:ext uri="{FF2B5EF4-FFF2-40B4-BE49-F238E27FC236}">
                  <a16:creationId xmlns:a16="http://schemas.microsoft.com/office/drawing/2014/main" id="{3C018FE3-4F7C-4C11-8905-74552913F7DA}"/>
                </a:ext>
              </a:extLst>
            </p:cNvPr>
            <p:cNvSpPr/>
            <p:nvPr/>
          </p:nvSpPr>
          <p:spPr>
            <a:xfrm>
              <a:off x="245327" y="6252105"/>
              <a:ext cx="1784196" cy="1873405"/>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grpSp>
      <p:sp>
        <p:nvSpPr>
          <p:cNvPr id="28" name="Rectangle 27">
            <a:extLst>
              <a:ext uri="{FF2B5EF4-FFF2-40B4-BE49-F238E27FC236}">
                <a16:creationId xmlns:a16="http://schemas.microsoft.com/office/drawing/2014/main" id="{112A6696-0331-4A2A-B0AC-7DCC090AE139}"/>
              </a:ext>
            </a:extLst>
          </p:cNvPr>
          <p:cNvSpPr/>
          <p:nvPr/>
        </p:nvSpPr>
        <p:spPr>
          <a:xfrm>
            <a:off x="5813508" y="196988"/>
            <a:ext cx="6259549" cy="3081461"/>
          </a:xfrm>
          <a:prstGeom prst="rect">
            <a:avLst/>
          </a:prstGeom>
          <a:solidFill>
            <a:schemeClr val="accent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400" dirty="0"/>
              <a:t>Una dintre atracțiile turistice notabile din Bacău este Parcul Cancicov. Acesta este un parc deosebit de frumos și popular în rândul locuitorilor locali și al vizitatorilor. Parcul Cancicov oferă o oază de verdeață și liniște în inima orașului Bacău și este locul ideal pentru plimbări relaxante în natură, picnicuri și alte activități în aer liber.</a:t>
            </a:r>
          </a:p>
        </p:txBody>
      </p:sp>
    </p:spTree>
    <p:extLst>
      <p:ext uri="{BB962C8B-B14F-4D97-AF65-F5344CB8AC3E}">
        <p14:creationId xmlns:p14="http://schemas.microsoft.com/office/powerpoint/2010/main" val="2919547922"/>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6"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down)">
                                      <p:cBhvr>
                                        <p:cTn id="13" dur="580">
                                          <p:stCondLst>
                                            <p:cond delay="0"/>
                                          </p:stCondLst>
                                        </p:cTn>
                                        <p:tgtEl>
                                          <p:spTgt spid="28"/>
                                        </p:tgtEl>
                                      </p:cBhvr>
                                    </p:animEffect>
                                    <p:anim calcmode="lin" valueType="num">
                                      <p:cBhvr>
                                        <p:cTn id="14" dur="1822"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28"/>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28"/>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28"/>
                                        </p:tgtEl>
                                        <p:attrNameLst>
                                          <p:attrName>ppt_y</p:attrName>
                                        </p:attrNameLst>
                                      </p:cBhvr>
                                      <p:tavLst>
                                        <p:tav tm="0" fmla="#ppt_y-sin(pi*$)/81">
                                          <p:val>
                                            <p:fltVal val="0"/>
                                          </p:val>
                                        </p:tav>
                                        <p:tav tm="100000">
                                          <p:val>
                                            <p:fltVal val="1"/>
                                          </p:val>
                                        </p:tav>
                                      </p:tavLst>
                                    </p:anim>
                                    <p:animScale>
                                      <p:cBhvr>
                                        <p:cTn id="19" dur="26">
                                          <p:stCondLst>
                                            <p:cond delay="650"/>
                                          </p:stCondLst>
                                        </p:cTn>
                                        <p:tgtEl>
                                          <p:spTgt spid="28"/>
                                        </p:tgtEl>
                                      </p:cBhvr>
                                      <p:to x="100000" y="60000"/>
                                    </p:animScale>
                                    <p:animScale>
                                      <p:cBhvr>
                                        <p:cTn id="20" dur="166" decel="50000">
                                          <p:stCondLst>
                                            <p:cond delay="676"/>
                                          </p:stCondLst>
                                        </p:cTn>
                                        <p:tgtEl>
                                          <p:spTgt spid="28"/>
                                        </p:tgtEl>
                                      </p:cBhvr>
                                      <p:to x="100000" y="100000"/>
                                    </p:animScale>
                                    <p:animScale>
                                      <p:cBhvr>
                                        <p:cTn id="21" dur="26">
                                          <p:stCondLst>
                                            <p:cond delay="1312"/>
                                          </p:stCondLst>
                                        </p:cTn>
                                        <p:tgtEl>
                                          <p:spTgt spid="28"/>
                                        </p:tgtEl>
                                      </p:cBhvr>
                                      <p:to x="100000" y="80000"/>
                                    </p:animScale>
                                    <p:animScale>
                                      <p:cBhvr>
                                        <p:cTn id="22" dur="166" decel="50000">
                                          <p:stCondLst>
                                            <p:cond delay="1338"/>
                                          </p:stCondLst>
                                        </p:cTn>
                                        <p:tgtEl>
                                          <p:spTgt spid="28"/>
                                        </p:tgtEl>
                                      </p:cBhvr>
                                      <p:to x="100000" y="100000"/>
                                    </p:animScale>
                                    <p:animScale>
                                      <p:cBhvr>
                                        <p:cTn id="23" dur="26">
                                          <p:stCondLst>
                                            <p:cond delay="1642"/>
                                          </p:stCondLst>
                                        </p:cTn>
                                        <p:tgtEl>
                                          <p:spTgt spid="28"/>
                                        </p:tgtEl>
                                      </p:cBhvr>
                                      <p:to x="100000" y="90000"/>
                                    </p:animScale>
                                    <p:animScale>
                                      <p:cBhvr>
                                        <p:cTn id="24" dur="166" decel="50000">
                                          <p:stCondLst>
                                            <p:cond delay="1668"/>
                                          </p:stCondLst>
                                        </p:cTn>
                                        <p:tgtEl>
                                          <p:spTgt spid="28"/>
                                        </p:tgtEl>
                                      </p:cBhvr>
                                      <p:to x="100000" y="100000"/>
                                    </p:animScale>
                                    <p:animScale>
                                      <p:cBhvr>
                                        <p:cTn id="25" dur="26">
                                          <p:stCondLst>
                                            <p:cond delay="1808"/>
                                          </p:stCondLst>
                                        </p:cTn>
                                        <p:tgtEl>
                                          <p:spTgt spid="28"/>
                                        </p:tgtEl>
                                      </p:cBhvr>
                                      <p:to x="100000" y="95000"/>
                                    </p:animScale>
                                    <p:animScale>
                                      <p:cBhvr>
                                        <p:cTn id="26" dur="166" decel="50000">
                                          <p:stCondLst>
                                            <p:cond delay="1834"/>
                                          </p:stCondLst>
                                        </p:cTn>
                                        <p:tgtEl>
                                          <p:spTgt spid="2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0226126-A0CD-4E9A-B2F2-2153CED37635}"/>
              </a:ext>
            </a:extLst>
          </p:cNvPr>
          <p:cNvGrpSpPr/>
          <p:nvPr/>
        </p:nvGrpSpPr>
        <p:grpSpPr>
          <a:xfrm>
            <a:off x="312234" y="535258"/>
            <a:ext cx="5995640" cy="4505091"/>
            <a:chOff x="312234" y="535258"/>
            <a:chExt cx="5995640" cy="4505091"/>
          </a:xfrm>
          <a:blipFill>
            <a:blip r:embed="rId2">
              <a:extLst>
                <a:ext uri="{837473B0-CC2E-450A-ABE3-18F120FF3D39}">
                  <a1611:picAttrSrcUrl xmlns:a1611="http://schemas.microsoft.com/office/drawing/2016/11/main" r:id="rId3"/>
                </a:ext>
              </a:extLst>
            </a:blip>
            <a:stretch>
              <a:fillRect/>
            </a:stretch>
          </a:blipFill>
        </p:grpSpPr>
        <p:sp>
          <p:nvSpPr>
            <p:cNvPr id="4" name="Rectangle 3">
              <a:extLst>
                <a:ext uri="{FF2B5EF4-FFF2-40B4-BE49-F238E27FC236}">
                  <a16:creationId xmlns:a16="http://schemas.microsoft.com/office/drawing/2014/main" id="{1B225B9D-80D2-4E88-B58B-04939289BF3D}"/>
                </a:ext>
              </a:extLst>
            </p:cNvPr>
            <p:cNvSpPr/>
            <p:nvPr/>
          </p:nvSpPr>
          <p:spPr>
            <a:xfrm>
              <a:off x="312234" y="535259"/>
              <a:ext cx="2921620" cy="21187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dirty="0"/>
            </a:p>
          </p:txBody>
        </p:sp>
        <p:sp>
          <p:nvSpPr>
            <p:cNvPr id="5" name="Rectangle 4">
              <a:extLst>
                <a:ext uri="{FF2B5EF4-FFF2-40B4-BE49-F238E27FC236}">
                  <a16:creationId xmlns:a16="http://schemas.microsoft.com/office/drawing/2014/main" id="{A9DA473D-1E0C-4D45-A6B0-5E417E23B1D3}"/>
                </a:ext>
              </a:extLst>
            </p:cNvPr>
            <p:cNvSpPr/>
            <p:nvPr/>
          </p:nvSpPr>
          <p:spPr>
            <a:xfrm>
              <a:off x="3386254" y="535258"/>
              <a:ext cx="2921620" cy="21187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6" name="Rectangle 5">
              <a:extLst>
                <a:ext uri="{FF2B5EF4-FFF2-40B4-BE49-F238E27FC236}">
                  <a16:creationId xmlns:a16="http://schemas.microsoft.com/office/drawing/2014/main" id="{838BD19F-19FD-4184-830C-F3103D46F5EB}"/>
                </a:ext>
              </a:extLst>
            </p:cNvPr>
            <p:cNvSpPr/>
            <p:nvPr/>
          </p:nvSpPr>
          <p:spPr>
            <a:xfrm>
              <a:off x="3386254" y="2921618"/>
              <a:ext cx="2921620" cy="21187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7" name="Rectangle 6">
              <a:extLst>
                <a:ext uri="{FF2B5EF4-FFF2-40B4-BE49-F238E27FC236}">
                  <a16:creationId xmlns:a16="http://schemas.microsoft.com/office/drawing/2014/main" id="{DE1284A1-6A87-4122-8407-C488CF22CE0A}"/>
                </a:ext>
              </a:extLst>
            </p:cNvPr>
            <p:cNvSpPr/>
            <p:nvPr/>
          </p:nvSpPr>
          <p:spPr>
            <a:xfrm>
              <a:off x="312234" y="2921617"/>
              <a:ext cx="2921620" cy="21187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grpSp>
      <p:sp>
        <p:nvSpPr>
          <p:cNvPr id="9" name="Rectangle 8">
            <a:extLst>
              <a:ext uri="{FF2B5EF4-FFF2-40B4-BE49-F238E27FC236}">
                <a16:creationId xmlns:a16="http://schemas.microsoft.com/office/drawing/2014/main" id="{DE8C6044-68F1-491F-9999-0780A5346751}"/>
              </a:ext>
            </a:extLst>
          </p:cNvPr>
          <p:cNvSpPr/>
          <p:nvPr/>
        </p:nvSpPr>
        <p:spPr>
          <a:xfrm>
            <a:off x="7181386" y="535258"/>
            <a:ext cx="4371278" cy="61108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200" b="0" i="0" dirty="0">
                <a:solidFill>
                  <a:srgbClr val="ECECEC"/>
                </a:solidFill>
                <a:effectLst/>
                <a:latin typeface="Söhne"/>
              </a:rPr>
              <a:t>Bacău este situat în partea de est a României, în regiunea Moldovei. Municipiul Bacău este amplasat în zona de câmpie a Moldovei, la confluența râurilor Bistrița și Siret. Este situat la aproximativ 300 de kilometri nord-est de București, capitala României. Bacău se află într-o poziție strategică, fiind un important nod de transport în Moldova, fiind conectat prin căi ferate și autostrăzi la alte orașe importante din țară. De asemenea, municipiul are un aeroport internațional, Aeroportul Internațional Bacău, care deservește zboruri către destinații naționale și internaționale.</a:t>
            </a:r>
            <a:endParaRPr lang="ro-RO" sz="2200" dirty="0"/>
          </a:p>
        </p:txBody>
      </p:sp>
    </p:spTree>
    <p:extLst>
      <p:ext uri="{BB962C8B-B14F-4D97-AF65-F5344CB8AC3E}">
        <p14:creationId xmlns:p14="http://schemas.microsoft.com/office/powerpoint/2010/main" val="19717445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0000" b="-10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26EC9A3-E05F-42AF-804D-D0BC83449301}"/>
              </a:ext>
            </a:extLst>
          </p:cNvPr>
          <p:cNvSpPr/>
          <p:nvPr/>
        </p:nvSpPr>
        <p:spPr>
          <a:xfrm>
            <a:off x="420030" y="641195"/>
            <a:ext cx="1070517" cy="5575610"/>
          </a:xfrm>
          <a:prstGeom prst="rect">
            <a:avLst/>
          </a:prstGeom>
          <a:solidFill>
            <a:schemeClr val="tx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9600" dirty="0">
                <a:solidFill>
                  <a:schemeClr val="tx1"/>
                </a:solidFill>
              </a:rPr>
              <a:t>B</a:t>
            </a:r>
          </a:p>
        </p:txBody>
      </p:sp>
      <p:sp>
        <p:nvSpPr>
          <p:cNvPr id="5" name="Rectangle 4">
            <a:extLst>
              <a:ext uri="{FF2B5EF4-FFF2-40B4-BE49-F238E27FC236}">
                <a16:creationId xmlns:a16="http://schemas.microsoft.com/office/drawing/2014/main" id="{DF80C127-AEBC-4011-9A62-4CEB94FD1CC3}"/>
              </a:ext>
            </a:extLst>
          </p:cNvPr>
          <p:cNvSpPr/>
          <p:nvPr/>
        </p:nvSpPr>
        <p:spPr>
          <a:xfrm>
            <a:off x="2990386" y="641195"/>
            <a:ext cx="1070517" cy="5575610"/>
          </a:xfrm>
          <a:prstGeom prst="rect">
            <a:avLst/>
          </a:prstGeom>
          <a:solidFill>
            <a:schemeClr val="tx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9600" dirty="0">
                <a:solidFill>
                  <a:schemeClr val="tx1"/>
                </a:solidFill>
              </a:rPr>
              <a:t>A</a:t>
            </a:r>
          </a:p>
        </p:txBody>
      </p:sp>
      <p:sp>
        <p:nvSpPr>
          <p:cNvPr id="6" name="Rectangle 5">
            <a:extLst>
              <a:ext uri="{FF2B5EF4-FFF2-40B4-BE49-F238E27FC236}">
                <a16:creationId xmlns:a16="http://schemas.microsoft.com/office/drawing/2014/main" id="{E22DF49F-C076-44E9-9BF2-7B1016BF16DA}"/>
              </a:ext>
            </a:extLst>
          </p:cNvPr>
          <p:cNvSpPr/>
          <p:nvPr/>
        </p:nvSpPr>
        <p:spPr>
          <a:xfrm>
            <a:off x="5560741" y="641195"/>
            <a:ext cx="1070517" cy="5575610"/>
          </a:xfrm>
          <a:prstGeom prst="rect">
            <a:avLst/>
          </a:prstGeom>
          <a:solidFill>
            <a:schemeClr val="tx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9600" dirty="0">
                <a:solidFill>
                  <a:schemeClr val="tx1"/>
                </a:solidFill>
              </a:rPr>
              <a:t>C</a:t>
            </a:r>
          </a:p>
        </p:txBody>
      </p:sp>
      <p:sp>
        <p:nvSpPr>
          <p:cNvPr id="7" name="Rectangle 6">
            <a:extLst>
              <a:ext uri="{FF2B5EF4-FFF2-40B4-BE49-F238E27FC236}">
                <a16:creationId xmlns:a16="http://schemas.microsoft.com/office/drawing/2014/main" id="{6AC05CB6-69EB-4084-AEDA-5C2E5AAFC865}"/>
              </a:ext>
            </a:extLst>
          </p:cNvPr>
          <p:cNvSpPr/>
          <p:nvPr/>
        </p:nvSpPr>
        <p:spPr>
          <a:xfrm>
            <a:off x="8131097" y="641195"/>
            <a:ext cx="1070517" cy="5575610"/>
          </a:xfrm>
          <a:prstGeom prst="rect">
            <a:avLst/>
          </a:prstGeom>
          <a:solidFill>
            <a:schemeClr val="tx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9600" dirty="0">
                <a:solidFill>
                  <a:schemeClr val="tx1"/>
                </a:solidFill>
              </a:rPr>
              <a:t>A</a:t>
            </a:r>
          </a:p>
        </p:txBody>
      </p:sp>
      <p:sp>
        <p:nvSpPr>
          <p:cNvPr id="8" name="Rectangle 7">
            <a:extLst>
              <a:ext uri="{FF2B5EF4-FFF2-40B4-BE49-F238E27FC236}">
                <a16:creationId xmlns:a16="http://schemas.microsoft.com/office/drawing/2014/main" id="{67CE52EF-CD8C-4F2A-ACA1-CA784FE6E17E}"/>
              </a:ext>
            </a:extLst>
          </p:cNvPr>
          <p:cNvSpPr/>
          <p:nvPr/>
        </p:nvSpPr>
        <p:spPr>
          <a:xfrm>
            <a:off x="10701453" y="641195"/>
            <a:ext cx="1070517" cy="5575610"/>
          </a:xfrm>
          <a:prstGeom prst="rect">
            <a:avLst/>
          </a:prstGeom>
          <a:solidFill>
            <a:schemeClr val="tx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9600" dirty="0">
                <a:solidFill>
                  <a:schemeClr val="tx1"/>
                </a:solidFill>
              </a:rPr>
              <a:t>U</a:t>
            </a:r>
          </a:p>
        </p:txBody>
      </p:sp>
    </p:spTree>
    <p:extLst>
      <p:ext uri="{BB962C8B-B14F-4D97-AF65-F5344CB8AC3E}">
        <p14:creationId xmlns:p14="http://schemas.microsoft.com/office/powerpoint/2010/main" val="2332244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1+#ppt_w/2"/>
                                          </p:val>
                                        </p:tav>
                                        <p:tav tm="100000">
                                          <p:val>
                                            <p:strVal val="#ppt_x"/>
                                          </p:val>
                                        </p:tav>
                                      </p:tavLst>
                                    </p:anim>
                                    <p:anim calcmode="lin" valueType="num">
                                      <p:cBhvr additive="base">
                                        <p:cTn id="2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9377F83-D4AD-49B0-A872-22261C5FD99E}"/>
              </a:ext>
            </a:extLst>
          </p:cNvPr>
          <p:cNvSpPr/>
          <p:nvPr/>
        </p:nvSpPr>
        <p:spPr>
          <a:xfrm>
            <a:off x="2527610" y="423746"/>
            <a:ext cx="7136780" cy="1070517"/>
          </a:xfrm>
          <a:prstGeom prst="rect">
            <a:avLst/>
          </a:prstGeom>
          <a:solidFill>
            <a:schemeClr val="accent6">
              <a:lumMod val="75000"/>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b="0" i="0" dirty="0" err="1">
                <a:solidFill>
                  <a:schemeClr val="bg1"/>
                </a:solidFill>
                <a:effectLst/>
                <a:latin typeface="Open Sans" panose="020B0604020202020204" pitchFamily="34" charset="0"/>
              </a:rPr>
              <a:t>Muzeul</a:t>
            </a:r>
            <a:r>
              <a:rPr lang="fr-FR" sz="2400" b="0" i="0" dirty="0">
                <a:solidFill>
                  <a:schemeClr val="bg1"/>
                </a:solidFill>
                <a:effectLst/>
                <a:latin typeface="Open Sans" panose="020B0604020202020204" pitchFamily="34" charset="0"/>
              </a:rPr>
              <a:t> de </a:t>
            </a:r>
            <a:r>
              <a:rPr lang="fr-FR" sz="2400" b="0" i="0" dirty="0" err="1">
                <a:solidFill>
                  <a:schemeClr val="bg1"/>
                </a:solidFill>
                <a:effectLst/>
                <a:latin typeface="Open Sans" panose="020B0604020202020204" pitchFamily="34" charset="0"/>
              </a:rPr>
              <a:t>stiinte</a:t>
            </a:r>
            <a:r>
              <a:rPr lang="fr-FR" sz="2400" b="0" i="0" dirty="0">
                <a:solidFill>
                  <a:schemeClr val="bg1"/>
                </a:solidFill>
                <a:effectLst/>
                <a:latin typeface="Open Sans" panose="020B0604020202020204" pitchFamily="34" charset="0"/>
              </a:rPr>
              <a:t> ale </a:t>
            </a:r>
            <a:r>
              <a:rPr lang="fr-FR" sz="2400" b="0" i="0" dirty="0" err="1">
                <a:solidFill>
                  <a:schemeClr val="bg1"/>
                </a:solidFill>
                <a:effectLst/>
                <a:latin typeface="Open Sans" panose="020B0604020202020204" pitchFamily="34" charset="0"/>
              </a:rPr>
              <a:t>Naturii</a:t>
            </a:r>
            <a:r>
              <a:rPr lang="fr-FR" sz="2400" b="0" i="0" dirty="0">
                <a:solidFill>
                  <a:schemeClr val="bg1"/>
                </a:solidFill>
                <a:effectLst/>
                <a:latin typeface="Open Sans" panose="020B0604020202020204" pitchFamily="34" charset="0"/>
              </a:rPr>
              <a:t> Ion </a:t>
            </a:r>
            <a:r>
              <a:rPr lang="fr-FR" sz="2400" b="0" i="0" dirty="0" err="1">
                <a:solidFill>
                  <a:schemeClr val="bg1"/>
                </a:solidFill>
                <a:effectLst/>
                <a:latin typeface="Open Sans" panose="020B0604020202020204" pitchFamily="34" charset="0"/>
              </a:rPr>
              <a:t>Borcea</a:t>
            </a:r>
            <a:endParaRPr lang="ro-RO" sz="2400" dirty="0">
              <a:solidFill>
                <a:schemeClr val="bg1"/>
              </a:solidFill>
            </a:endParaRPr>
          </a:p>
        </p:txBody>
      </p:sp>
      <p:sp>
        <p:nvSpPr>
          <p:cNvPr id="5" name="Rectangle 4">
            <a:extLst>
              <a:ext uri="{FF2B5EF4-FFF2-40B4-BE49-F238E27FC236}">
                <a16:creationId xmlns:a16="http://schemas.microsoft.com/office/drawing/2014/main" id="{0471242B-DA29-4E3E-8122-8D08AF5217D2}"/>
              </a:ext>
            </a:extLst>
          </p:cNvPr>
          <p:cNvSpPr/>
          <p:nvPr/>
        </p:nvSpPr>
        <p:spPr>
          <a:xfrm>
            <a:off x="401445" y="2364059"/>
            <a:ext cx="5694556" cy="4070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400" b="1" i="0" dirty="0">
                <a:solidFill>
                  <a:schemeClr val="bg1"/>
                </a:solidFill>
                <a:effectLst/>
                <a:latin typeface="Arial" panose="020B0604020202020204" pitchFamily="34" charset="0"/>
              </a:rPr>
              <a:t>Complexul Muzeal de științele Naturii „Ion Borcea”</a:t>
            </a:r>
            <a:r>
              <a:rPr lang="ro-RO" sz="2400" b="0" i="0" dirty="0">
                <a:solidFill>
                  <a:schemeClr val="bg1"/>
                </a:solidFill>
                <a:effectLst/>
                <a:latin typeface="Arial" panose="020B0604020202020204" pitchFamily="34" charset="0"/>
              </a:rPr>
              <a:t> se află în </a:t>
            </a:r>
            <a:r>
              <a:rPr lang="ro-RO" sz="2400" b="0" i="0" u="none" strike="noStrike" dirty="0">
                <a:solidFill>
                  <a:schemeClr val="bg1"/>
                </a:solidFill>
                <a:effectLst/>
                <a:latin typeface="Arial" panose="020B0604020202020204" pitchFamily="34" charset="0"/>
                <a:hlinkClick r:id="rId2" tooltip="Bacău">
                  <a:extLst>
                    <a:ext uri="{A12FA001-AC4F-418D-AE19-62706E023703}">
                      <ahyp:hlinkClr xmlns:ahyp="http://schemas.microsoft.com/office/drawing/2018/hyperlinkcolor" val="tx"/>
                    </a:ext>
                  </a:extLst>
                </a:hlinkClick>
              </a:rPr>
              <a:t>Bacău</a:t>
            </a:r>
            <a:r>
              <a:rPr lang="ro-RO" sz="2400" b="0" i="0" dirty="0">
                <a:solidFill>
                  <a:schemeClr val="bg1"/>
                </a:solidFill>
                <a:effectLst/>
                <a:latin typeface="Arial" panose="020B0604020202020204" pitchFamily="34" charset="0"/>
              </a:rPr>
              <a:t> la adresa: str. Aleea Parcului nr. 9, în </a:t>
            </a:r>
            <a:r>
              <a:rPr lang="ro-RO" sz="2400" b="0" i="0" u="none" strike="noStrike" dirty="0">
                <a:solidFill>
                  <a:schemeClr val="bg1"/>
                </a:solidFill>
                <a:effectLst/>
                <a:latin typeface="Arial" panose="020B0604020202020204" pitchFamily="34" charset="0"/>
                <a:hlinkClick r:id="rId3" tooltip="Parcul Cancicov">
                  <a:extLst>
                    <a:ext uri="{A12FA001-AC4F-418D-AE19-62706E023703}">
                      <ahyp:hlinkClr xmlns:ahyp="http://schemas.microsoft.com/office/drawing/2018/hyperlinkcolor" val="tx"/>
                    </a:ext>
                  </a:extLst>
                </a:hlinkClick>
              </a:rPr>
              <a:t>Parcul Cancicov</a:t>
            </a:r>
            <a:r>
              <a:rPr lang="ro-RO" sz="2400" b="0" i="0" dirty="0">
                <a:solidFill>
                  <a:schemeClr val="bg1"/>
                </a:solidFill>
                <a:effectLst/>
                <a:latin typeface="Arial" panose="020B0604020202020204" pitchFamily="34" charset="0"/>
              </a:rPr>
              <a:t> din municipiul </a:t>
            </a:r>
            <a:r>
              <a:rPr lang="ro-RO" sz="2400" b="0" i="0" u="none" strike="noStrike" dirty="0">
                <a:solidFill>
                  <a:schemeClr val="bg1"/>
                </a:solidFill>
                <a:effectLst/>
                <a:latin typeface="Arial" panose="020B0604020202020204" pitchFamily="34" charset="0"/>
                <a:hlinkClick r:id="rId2" tooltip="Bacău">
                  <a:extLst>
                    <a:ext uri="{A12FA001-AC4F-418D-AE19-62706E023703}">
                      <ahyp:hlinkClr xmlns:ahyp="http://schemas.microsoft.com/office/drawing/2018/hyperlinkcolor" val="tx"/>
                    </a:ext>
                  </a:extLst>
                </a:hlinkClick>
              </a:rPr>
              <a:t>Bacău</a:t>
            </a:r>
            <a:r>
              <a:rPr lang="ro-RO" sz="2400" b="0" i="0" dirty="0">
                <a:solidFill>
                  <a:schemeClr val="bg1"/>
                </a:solidFill>
                <a:effectLst/>
                <a:latin typeface="Arial" panose="020B0604020202020204" pitchFamily="34" charset="0"/>
              </a:rPr>
              <a:t>. Clădirea muzeului a început să fie construită în anul 1992 și a fost dată în folosință în anul 2004. În prezent, Complexul Muzeal de Științele Naturii „Ion Borcea” găzduiește Biblioteca Județeană „C. I. Sturdza” Bacău.</a:t>
            </a:r>
            <a:endParaRPr lang="ro-RO" sz="2400" dirty="0">
              <a:solidFill>
                <a:schemeClr val="bg1"/>
              </a:solidFill>
            </a:endParaRPr>
          </a:p>
        </p:txBody>
      </p:sp>
      <p:pic>
        <p:nvPicPr>
          <p:cNvPr id="3074" name="Picture 2" descr="Acasă">
            <a:extLst>
              <a:ext uri="{FF2B5EF4-FFF2-40B4-BE49-F238E27FC236}">
                <a16:creationId xmlns:a16="http://schemas.microsoft.com/office/drawing/2014/main" id="{EF519E76-167D-437F-8928-9762947F9A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00080" y="2152185"/>
            <a:ext cx="5694556" cy="4493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0412294"/>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1" presetClass="entr" presetSubtype="1" fill="hold" nodeType="afterEffect">
                                  <p:stCondLst>
                                    <p:cond delay="0"/>
                                  </p:stCondLst>
                                  <p:childTnLst>
                                    <p:set>
                                      <p:cBhvr>
                                        <p:cTn id="29" dur="1" fill="hold">
                                          <p:stCondLst>
                                            <p:cond delay="0"/>
                                          </p:stCondLst>
                                        </p:cTn>
                                        <p:tgtEl>
                                          <p:spTgt spid="3074"/>
                                        </p:tgtEl>
                                        <p:attrNameLst>
                                          <p:attrName>style.visibility</p:attrName>
                                        </p:attrNameLst>
                                      </p:cBhvr>
                                      <p:to>
                                        <p:strVal val="visible"/>
                                      </p:to>
                                    </p:set>
                                    <p:animEffect transition="in" filter="wheel(1)">
                                      <p:cBhvr>
                                        <p:cTn id="30" dur="20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Muzeul de Științe ale Naturii &quot;Ion Borcea&quot; Bacău">
            <a:extLst>
              <a:ext uri="{FF2B5EF4-FFF2-40B4-BE49-F238E27FC236}">
                <a16:creationId xmlns:a16="http://schemas.microsoft.com/office/drawing/2014/main" id="{C9CA864F-2B0A-4074-AE40-56DA8856F6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919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4388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B5FA1DA8-50E2-4CF8-B1CB-4D59AEB827DB}"/>
              </a:ext>
            </a:extLst>
          </p:cNvPr>
          <p:cNvSpPr/>
          <p:nvPr/>
        </p:nvSpPr>
        <p:spPr>
          <a:xfrm>
            <a:off x="3096322" y="1338147"/>
            <a:ext cx="5999356" cy="3434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3600" dirty="0"/>
              <a:t>Va multumesc pentru atentia acordata!</a:t>
            </a:r>
          </a:p>
        </p:txBody>
      </p:sp>
      <p:sp>
        <p:nvSpPr>
          <p:cNvPr id="6" name="Rectangle 5">
            <a:extLst>
              <a:ext uri="{FF2B5EF4-FFF2-40B4-BE49-F238E27FC236}">
                <a16:creationId xmlns:a16="http://schemas.microsoft.com/office/drawing/2014/main" id="{B401C11E-BC6B-456C-84D2-1620833B1AFE}"/>
              </a:ext>
            </a:extLst>
          </p:cNvPr>
          <p:cNvSpPr/>
          <p:nvPr/>
        </p:nvSpPr>
        <p:spPr>
          <a:xfrm>
            <a:off x="267629" y="5820937"/>
            <a:ext cx="2877015" cy="8474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800" dirty="0"/>
              <a:t>Facut de Rusu Alin</a:t>
            </a:r>
          </a:p>
        </p:txBody>
      </p:sp>
    </p:spTree>
    <p:extLst>
      <p:ext uri="{BB962C8B-B14F-4D97-AF65-F5344CB8AC3E}">
        <p14:creationId xmlns:p14="http://schemas.microsoft.com/office/powerpoint/2010/main" val="262918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path" presetSubtype="0" accel="50000" decel="50000" fill="hold" grpId="0" nodeType="afterEffect">
                                  <p:stCondLst>
                                    <p:cond delay="0"/>
                                  </p:stCondLst>
                                  <p:childTnLst>
                                    <p:animMotion origin="layout" path="M 0.12994 0.00092 C 0.13398 -0.06598 0.08398 -0.12408 0.01692 -0.12801 C -0.04701 -0.13311 -0.10704 -0.08797 -0.11107 -0.02315 C -0.11602 0.03703 -0.07409 0.09282 -0.01407 0.09699 C 0.04088 0.1 0.09296 0.06296 0.097 0.00694 C 0.10091 -0.04399 0.06588 -0.09213 0.01497 -0.09607 C -0.03204 -0.09908 -0.07605 -0.06806 -0.07904 -0.02107 C -0.08204 0.02083 -0.05404 0.06203 -0.01211 0.06388 C 0.02591 0.06689 0.06198 0.04282 0.06497 0.00486 C 0.06692 -0.02917 0.04596 -0.06204 0.01289 -0.06412 C -0.01602 -0.06598 -0.04506 -0.04815 -0.04701 -0.01899 C -0.04909 0.00601 -0.03412 0.02986 -0.01003 0.03194 C 0.00989 0.03402 0.03099 0.02291 0.0319 0.00301 C 0.03398 -0.01297 0.02591 -0.0301 0.01093 -0.03218 C -0.00105 -0.03218 -0.01302 -0.02801 -0.01511 -0.01713 C -0.01602 -0.01019 -0.01407 -0.00301 -0.00808 4.07407E-6 C -0.00508 0.00092 -0.003 0.00092 4.16667E-6 4.07407E-6 " pathEditMode="relative" rAng="0" ptsTypes="AAAAAAAAAAAAAAAAA">
                                      <p:cBhvr>
                                        <p:cTn id="6" dur="2000" fill="hold"/>
                                        <p:tgtEl>
                                          <p:spTgt spid="5"/>
                                        </p:tgtEl>
                                        <p:attrNameLst>
                                          <p:attrName>ppt_x</p:attrName>
                                          <p:attrName>ppt_y</p:attrName>
                                        </p:attrNameLst>
                                      </p:cBhvr>
                                      <p:rCtr x="-12070" y="-1667"/>
                                    </p:animMotion>
                                  </p:childTnLst>
                                </p:cTn>
                              </p:par>
                            </p:childTnLst>
                          </p:cTn>
                        </p:par>
                        <p:par>
                          <p:cTn id="7" fill="hold">
                            <p:stCondLst>
                              <p:cond delay="2000"/>
                            </p:stCondLst>
                            <p:childTnLst>
                              <p:par>
                                <p:cTn id="8" presetID="14" presetClass="entr" presetSubtype="10"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506</Words>
  <Application>Microsoft Office PowerPoint</Application>
  <PresentationFormat>Widescreen</PresentationFormat>
  <Paragraphs>21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Söhne</vt:lpstr>
      <vt:lpstr>Arial</vt:lpstr>
      <vt:lpstr>Calibri</vt:lpstr>
      <vt:lpstr>Calibri Light</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 oficial</dc:creator>
  <cp:lastModifiedBy>san oficial</cp:lastModifiedBy>
  <cp:revision>8</cp:revision>
  <dcterms:created xsi:type="dcterms:W3CDTF">2024-04-10T18:11:46Z</dcterms:created>
  <dcterms:modified xsi:type="dcterms:W3CDTF">2024-04-10T19:40:53Z</dcterms:modified>
</cp:coreProperties>
</file>

<file path=docProps/thumbnail.jpeg>
</file>